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73" r:id="rId4"/>
    <p:sldId id="274" r:id="rId5"/>
    <p:sldId id="259" r:id="rId6"/>
    <p:sldId id="266" r:id="rId7"/>
    <p:sldId id="267" r:id="rId8"/>
    <p:sldId id="268" r:id="rId9"/>
    <p:sldId id="269" r:id="rId10"/>
    <p:sldId id="275" r:id="rId11"/>
    <p:sldId id="276" r:id="rId12"/>
    <p:sldId id="277" r:id="rId13"/>
    <p:sldId id="278" r:id="rId14"/>
    <p:sldId id="279" r:id="rId15"/>
    <p:sldId id="270" r:id="rId16"/>
    <p:sldId id="271" r:id="rId17"/>
    <p:sldId id="272" r:id="rId18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777025-8D62-4DC5-959B-B05CC2F70622}" v="4" dt="2020-05-06T13:38:16.62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674"/>
  </p:normalViewPr>
  <p:slideViewPr>
    <p:cSldViewPr snapToGrid="0" snapToObjects="1">
      <p:cViewPr varScale="1">
        <p:scale>
          <a:sx n="87" d="100"/>
          <a:sy n="87" d="100"/>
        </p:scale>
        <p:origin x="96" y="1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6e5f43e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6e5f43e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a92222b4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a92222b4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62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Advanced Page </a:t>
            </a:r>
            <a:r>
              <a:rPr lang="en-US"/>
              <a:t>Tables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Wednesday, May 6,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DF773-6265-4651-9643-C04C0B3DC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2 level page tables save memory?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7ADA2-96E7-4084-9884-CD5B66BBB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Most processes don’t use anywhere near the max memory they can.  A 32-bit process has an address space of 4GBs.  A 48-bit address space has an address space of 281 TBs</a:t>
            </a:r>
          </a:p>
          <a:p>
            <a:r>
              <a:rPr lang="en-US" dirty="0"/>
              <a:t>In a 1-level page table, we need an entry for every possible page.  But if your process uses (say) only 100MB of memory the majority of these entries are unmapped</a:t>
            </a:r>
          </a:p>
          <a:p>
            <a:r>
              <a:rPr lang="en-US" dirty="0"/>
              <a:t>In a 2-level page table, each entry in the root table represents a large range of pages (1024 pages in 32 bit, 4MB).  If all of them are unmapped, we don’t have to actually store the 2</a:t>
            </a:r>
            <a:r>
              <a:rPr lang="en-US" baseline="30000" dirty="0"/>
              <a:t>nd</a:t>
            </a:r>
            <a:r>
              <a:rPr lang="en-US" dirty="0"/>
              <a:t> level page entries because we can mark the whole range as unmapped in the root table</a:t>
            </a:r>
          </a:p>
          <a:p>
            <a:r>
              <a:rPr lang="en-US" dirty="0"/>
              <a:t>In 32-bit x86, the root page table is 4KB.  It would be 4MB if we only had 1 level paging.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218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5B3F-F6B9-4F74-8C1A-D979CE660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 64 -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155D3-A89F-4ECA-AC30-9B8E68618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09621"/>
            <a:ext cx="10515600" cy="3211853"/>
          </a:xfrm>
        </p:spPr>
        <p:txBody>
          <a:bodyPr/>
          <a:lstStyle/>
          <a:p>
            <a:r>
              <a:rPr lang="en-US" dirty="0"/>
              <a:t>64 bit x86 addressing uses 4-level paging.  The root page table is 4KB.</a:t>
            </a:r>
          </a:p>
          <a:p>
            <a:r>
              <a:rPr lang="en-US" dirty="0"/>
              <a:t>Imagine instead it used 1-level paging, assuming 8byte PTEs and 4KB pages.  Limit the address size to 48 bits.</a:t>
            </a:r>
          </a:p>
          <a:p>
            <a:r>
              <a:rPr lang="en-US" dirty="0"/>
              <a:t>How big would the page table for every process be?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BE75DC-72F6-4996-B424-DC7B9E4F3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923" y="1281571"/>
            <a:ext cx="6792667" cy="206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80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5B3F-F6B9-4F74-8C1A-D979CE660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 64 - Answer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155D3-A89F-4ECA-AC30-9B8E68618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09621"/>
            <a:ext cx="10515600" cy="3211853"/>
          </a:xfrm>
        </p:spPr>
        <p:txBody>
          <a:bodyPr/>
          <a:lstStyle/>
          <a:p>
            <a:r>
              <a:rPr lang="en-US" dirty="0"/>
              <a:t>4KB pages make for 12 bit page offsets.  That leaves 36 bits of page number, or 2^36 page table entries.  Each page table entry is 2^3 bytes, so 2^39 bytes used</a:t>
            </a:r>
          </a:p>
          <a:p>
            <a:r>
              <a:rPr lang="en-US" dirty="0"/>
              <a:t>Approximately 550GB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BE75DC-72F6-4996-B424-DC7B9E4F3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923" y="1281571"/>
            <a:ext cx="6792667" cy="206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573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799B-58BE-4703-999F-144C09ED8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80AB5-4A85-44B5-9DC6-EE5847A04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more levels of our paging system, the smaller we can shrink the memory size of the minimum process</a:t>
            </a:r>
          </a:p>
          <a:p>
            <a:r>
              <a:rPr lang="en-US" dirty="0"/>
              <a:t>But the more memory reads required read a page that we haven’t read recently…hopefully recently used pages will be stored in the TLB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539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4BE4A-E521-43E7-A334-C70E65053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do the Advanced Paging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AE777-2236-4B17-A9DB-DA951382E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usual you can see the answers after you’re done and resubmit</a:t>
            </a:r>
          </a:p>
        </p:txBody>
      </p:sp>
    </p:spTree>
    <p:extLst>
      <p:ext uri="{BB962C8B-B14F-4D97-AF65-F5344CB8AC3E}">
        <p14:creationId xmlns:p14="http://schemas.microsoft.com/office/powerpoint/2010/main" val="1533817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62B1-ED9E-4D98-A234-37B7BF286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Inverted 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18B1D-8F95-4740-BEC1-7DC17F97F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asking each process maintain a page table for itself, OS can have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 single table</a:t>
            </a:r>
            <a:r>
              <a:rPr lang="en-US" dirty="0"/>
              <a:t> to track the mapping for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each frame</a:t>
            </a:r>
            <a:r>
              <a:rPr lang="en-US" dirty="0"/>
              <a:t>. </a:t>
            </a:r>
          </a:p>
          <a:p>
            <a:r>
              <a:rPr lang="en-US" dirty="0"/>
              <a:t>Hence it is of a fixed size.</a:t>
            </a:r>
          </a:p>
          <a:p>
            <a:r>
              <a:rPr lang="en-US" dirty="0"/>
              <a:t>Each entry in the table stores which page of what process </a:t>
            </a:r>
            <a:r>
              <a:rPr lang="en-US" dirty="0">
                <a:solidFill>
                  <a:srgbClr val="FF0000"/>
                </a:solidFill>
              </a:rPr>
              <a:t>&lt;PID, VPN&gt; </a:t>
            </a:r>
            <a:r>
              <a:rPr lang="en-US" dirty="0"/>
              <a:t>the current frame is mapping to.</a:t>
            </a:r>
          </a:p>
        </p:txBody>
      </p:sp>
    </p:spTree>
    <p:extLst>
      <p:ext uri="{BB962C8B-B14F-4D97-AF65-F5344CB8AC3E}">
        <p14:creationId xmlns:p14="http://schemas.microsoft.com/office/powerpoint/2010/main" val="3979940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18CFF-45FA-410D-973D-2D8967033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Inverted Page Table (cont.)</a:t>
            </a:r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41B0BEAD-B9CC-4C22-9D65-6E4DF946C2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4511" y="4670425"/>
            <a:ext cx="2476500" cy="609600"/>
          </a:xfrm>
          <a:prstGeom prst="wedgeRectCallout">
            <a:avLst>
              <a:gd name="adj1" fmla="val -62343"/>
              <a:gd name="adj2" fmla="val -88282"/>
            </a:avLst>
          </a:prstGeom>
          <a:noFill/>
          <a:ln w="28575">
            <a:solidFill>
              <a:schemeClr val="hlink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>
              <a:spcBef>
                <a:spcPct val="5000"/>
              </a:spcBef>
            </a:pPr>
            <a:r>
              <a:rPr lang="en-US"/>
              <a:t>matches  Page # </a:t>
            </a:r>
          </a:p>
          <a:p>
            <a:pPr algn="ctr">
              <a:spcBef>
                <a:spcPct val="5000"/>
              </a:spcBef>
            </a:pPr>
            <a:r>
              <a:rPr lang="en-US"/>
              <a:t>and PID</a:t>
            </a: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FFDD8258-9101-478E-890E-8F835658C6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5611" y="2308225"/>
            <a:ext cx="1397000" cy="4445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DEE512CA-112F-4261-B81B-0DC6E11903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2611" y="2308225"/>
            <a:ext cx="1397000" cy="4445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7" name="Text Box 12">
            <a:extLst>
              <a:ext uri="{FF2B5EF4-FFF2-40B4-BE49-F238E27FC236}">
                <a16:creationId xmlns:a16="http://schemas.microsoft.com/office/drawing/2014/main" id="{7BEB6F67-1813-47CA-B437-A53B9F200C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9511" y="2384425"/>
            <a:ext cx="6111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Offset</a:t>
            </a:r>
          </a:p>
        </p:txBody>
      </p:sp>
      <p:grpSp>
        <p:nvGrpSpPr>
          <p:cNvPr id="8" name="Group 15">
            <a:extLst>
              <a:ext uri="{FF2B5EF4-FFF2-40B4-BE49-F238E27FC236}">
                <a16:creationId xmlns:a16="http://schemas.microsoft.com/office/drawing/2014/main" id="{5577F3FB-29C7-45F1-B046-5178D9816010}"/>
              </a:ext>
            </a:extLst>
          </p:cNvPr>
          <p:cNvGrpSpPr>
            <a:grpSpLocks/>
          </p:cNvGrpSpPr>
          <p:nvPr/>
        </p:nvGrpSpPr>
        <p:grpSpPr bwMode="auto">
          <a:xfrm>
            <a:off x="5873811" y="2295525"/>
            <a:ext cx="2794000" cy="444500"/>
            <a:chOff x="2872" y="1008"/>
            <a:chExt cx="1760" cy="280"/>
          </a:xfrm>
        </p:grpSpPr>
        <p:sp>
          <p:nvSpPr>
            <p:cNvPr id="9" name="Rectangle 16">
              <a:extLst>
                <a:ext uri="{FF2B5EF4-FFF2-40B4-BE49-F238E27FC236}">
                  <a16:creationId xmlns:a16="http://schemas.microsoft.com/office/drawing/2014/main" id="{CFAF29DE-F514-40FB-B7E8-5E9700246C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008"/>
              <a:ext cx="880" cy="28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>
              <a:spAutoFit/>
            </a:bodyPr>
            <a:lstStyle/>
            <a:p>
              <a:endParaRPr lang="en-US"/>
            </a:p>
          </p:txBody>
        </p:sp>
        <p:sp>
          <p:nvSpPr>
            <p:cNvPr id="10" name="Text Box 17">
              <a:extLst>
                <a:ext uri="{FF2B5EF4-FFF2-40B4-BE49-F238E27FC236}">
                  <a16:creationId xmlns:a16="http://schemas.microsoft.com/office/drawing/2014/main" id="{54B665EC-0622-4366-A82D-61B3C31518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32" y="1032"/>
              <a:ext cx="54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Frame #</a:t>
              </a:r>
            </a:p>
          </p:txBody>
        </p:sp>
        <p:sp>
          <p:nvSpPr>
            <p:cNvPr id="11" name="Rectangle 18">
              <a:extLst>
                <a:ext uri="{FF2B5EF4-FFF2-40B4-BE49-F238E27FC236}">
                  <a16:creationId xmlns:a16="http://schemas.microsoft.com/office/drawing/2014/main" id="{ECFFE543-14CE-41A8-B317-E892F38B28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2" y="1008"/>
              <a:ext cx="880" cy="28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>
              <a:spAutoFit/>
            </a:bodyPr>
            <a:lstStyle/>
            <a:p>
              <a:endParaRPr lang="en-US"/>
            </a:p>
          </p:txBody>
        </p:sp>
        <p:sp>
          <p:nvSpPr>
            <p:cNvPr id="12" name="Text Box 19">
              <a:extLst>
                <a:ext uri="{FF2B5EF4-FFF2-40B4-BE49-F238E27FC236}">
                  <a16:creationId xmlns:a16="http://schemas.microsoft.com/office/drawing/2014/main" id="{A7F36BB9-C2F3-4915-B99D-CFE1BB82A9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92" y="1056"/>
              <a:ext cx="385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Offset</a:t>
              </a:r>
            </a:p>
          </p:txBody>
        </p:sp>
      </p:grpSp>
      <p:sp>
        <p:nvSpPr>
          <p:cNvPr id="13" name="Freeform 24">
            <a:extLst>
              <a:ext uri="{FF2B5EF4-FFF2-40B4-BE49-F238E27FC236}">
                <a16:creationId xmlns:a16="http://schemas.microsoft.com/office/drawing/2014/main" id="{3FC2CA13-930F-4C1E-BF68-CE8DE1F1BDE5}"/>
              </a:ext>
            </a:extLst>
          </p:cNvPr>
          <p:cNvSpPr>
            <a:spLocks/>
          </p:cNvSpPr>
          <p:nvPr/>
        </p:nvSpPr>
        <p:spPr bwMode="auto">
          <a:xfrm>
            <a:off x="1962211" y="2752725"/>
            <a:ext cx="1435100" cy="1536700"/>
          </a:xfrm>
          <a:custGeom>
            <a:avLst/>
            <a:gdLst>
              <a:gd name="T0" fmla="*/ 0 w 904"/>
              <a:gd name="T1" fmla="*/ 0 h 968"/>
              <a:gd name="T2" fmla="*/ 0 w 904"/>
              <a:gd name="T3" fmla="*/ 2147483647 h 968"/>
              <a:gd name="T4" fmla="*/ 2147483647 w 904"/>
              <a:gd name="T5" fmla="*/ 2147483647 h 968"/>
              <a:gd name="T6" fmla="*/ 0 60000 65536"/>
              <a:gd name="T7" fmla="*/ 0 60000 65536"/>
              <a:gd name="T8" fmla="*/ 0 60000 65536"/>
              <a:gd name="T9" fmla="*/ 0 w 904"/>
              <a:gd name="T10" fmla="*/ 0 h 968"/>
              <a:gd name="T11" fmla="*/ 904 w 904"/>
              <a:gd name="T12" fmla="*/ 968 h 96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04" h="968">
                <a:moveTo>
                  <a:pt x="0" y="0"/>
                </a:moveTo>
                <a:lnTo>
                  <a:pt x="0" y="968"/>
                </a:lnTo>
                <a:lnTo>
                  <a:pt x="904" y="968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4" name="Rectangle 27">
            <a:extLst>
              <a:ext uri="{FF2B5EF4-FFF2-40B4-BE49-F238E27FC236}">
                <a16:creationId xmlns:a16="http://schemas.microsoft.com/office/drawing/2014/main" id="{DB0BF59F-D3B1-4D7A-9CE7-4315F8EFB5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6811" y="3270250"/>
            <a:ext cx="1727200" cy="21590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5" name="Rectangle 28">
            <a:extLst>
              <a:ext uri="{FF2B5EF4-FFF2-40B4-BE49-F238E27FC236}">
                <a16:creationId xmlns:a16="http://schemas.microsoft.com/office/drawing/2014/main" id="{68F2042C-713F-4D32-936C-A9A4F9DACF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9511" y="4094163"/>
            <a:ext cx="266700" cy="29051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6" name="Rectangle 29">
            <a:extLst>
              <a:ext uri="{FF2B5EF4-FFF2-40B4-BE49-F238E27FC236}">
                <a16:creationId xmlns:a16="http://schemas.microsoft.com/office/drawing/2014/main" id="{EAF2F58E-C0C1-42D4-A9CE-090CBB12F0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6211" y="4094163"/>
            <a:ext cx="266700" cy="29051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7" name="Rectangle 30">
            <a:extLst>
              <a:ext uri="{FF2B5EF4-FFF2-40B4-BE49-F238E27FC236}">
                <a16:creationId xmlns:a16="http://schemas.microsoft.com/office/drawing/2014/main" id="{8E491CD6-A942-4B6F-9BFD-DFDFE3906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2911" y="4094163"/>
            <a:ext cx="1155700" cy="29051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8" name="Text Box 31">
            <a:extLst>
              <a:ext uri="{FF2B5EF4-FFF2-40B4-BE49-F238E27FC236}">
                <a16:creationId xmlns:a16="http://schemas.microsoft.com/office/drawing/2014/main" id="{7ABA06F9-5CBE-4E22-A087-CE58D7A3D9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1261" y="4097338"/>
            <a:ext cx="1365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/>
              <a:t>V</a:t>
            </a:r>
          </a:p>
        </p:txBody>
      </p:sp>
      <p:sp>
        <p:nvSpPr>
          <p:cNvPr id="19" name="Text Box 32">
            <a:extLst>
              <a:ext uri="{FF2B5EF4-FFF2-40B4-BE49-F238E27FC236}">
                <a16:creationId xmlns:a16="http://schemas.microsoft.com/office/drawing/2014/main" id="{62F1A7AD-A087-4023-AD74-B7A3D09BC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6374" y="4097338"/>
            <a:ext cx="17145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/>
              <a:t>M</a:t>
            </a:r>
          </a:p>
        </p:txBody>
      </p:sp>
      <p:sp>
        <p:nvSpPr>
          <p:cNvPr id="20" name="Text Box 33">
            <a:extLst>
              <a:ext uri="{FF2B5EF4-FFF2-40B4-BE49-F238E27FC236}">
                <a16:creationId xmlns:a16="http://schemas.microsoft.com/office/drawing/2014/main" id="{0917468B-2108-42D3-8449-40705CC854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1011" y="4097338"/>
            <a:ext cx="104775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/>
              <a:t>PID,Page #</a:t>
            </a:r>
          </a:p>
        </p:txBody>
      </p:sp>
      <p:sp>
        <p:nvSpPr>
          <p:cNvPr id="21" name="Text Box 35">
            <a:extLst>
              <a:ext uri="{FF2B5EF4-FFF2-40B4-BE49-F238E27FC236}">
                <a16:creationId xmlns:a16="http://schemas.microsoft.com/office/drawing/2014/main" id="{1BE8F5A9-0B93-494F-A6B5-0A10B6B3A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8524" y="1889125"/>
            <a:ext cx="18796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Virtual Address</a:t>
            </a:r>
          </a:p>
        </p:txBody>
      </p:sp>
      <p:sp>
        <p:nvSpPr>
          <p:cNvPr id="22" name="Text Box 36">
            <a:extLst>
              <a:ext uri="{FF2B5EF4-FFF2-40B4-BE49-F238E27FC236}">
                <a16:creationId xmlns:a16="http://schemas.microsoft.com/office/drawing/2014/main" id="{D0B9CC3A-50AA-4531-B8F8-F00B06FCD7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2424" y="1889125"/>
            <a:ext cx="200501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Physical Address</a:t>
            </a:r>
          </a:p>
        </p:txBody>
      </p:sp>
      <p:sp>
        <p:nvSpPr>
          <p:cNvPr id="23" name="Freeform 38">
            <a:extLst>
              <a:ext uri="{FF2B5EF4-FFF2-40B4-BE49-F238E27FC236}">
                <a16:creationId xmlns:a16="http://schemas.microsoft.com/office/drawing/2014/main" id="{A1AC2331-A268-4207-B683-936F86659B64}"/>
              </a:ext>
            </a:extLst>
          </p:cNvPr>
          <p:cNvSpPr>
            <a:spLocks/>
          </p:cNvSpPr>
          <p:nvPr/>
        </p:nvSpPr>
        <p:spPr bwMode="auto">
          <a:xfrm>
            <a:off x="8667811" y="2447925"/>
            <a:ext cx="431800" cy="647700"/>
          </a:xfrm>
          <a:custGeom>
            <a:avLst/>
            <a:gdLst>
              <a:gd name="T0" fmla="*/ 0 w 272"/>
              <a:gd name="T1" fmla="*/ 0 h 792"/>
              <a:gd name="T2" fmla="*/ 2147483647 w 272"/>
              <a:gd name="T3" fmla="*/ 0 h 792"/>
              <a:gd name="T4" fmla="*/ 2147483647 w 272"/>
              <a:gd name="T5" fmla="*/ 2147483647 h 792"/>
              <a:gd name="T6" fmla="*/ 2147483647 w 272"/>
              <a:gd name="T7" fmla="*/ 2147483647 h 792"/>
              <a:gd name="T8" fmla="*/ 0 60000 65536"/>
              <a:gd name="T9" fmla="*/ 0 60000 65536"/>
              <a:gd name="T10" fmla="*/ 0 60000 65536"/>
              <a:gd name="T11" fmla="*/ 0 60000 65536"/>
              <a:gd name="T12" fmla="*/ 0 w 272"/>
              <a:gd name="T13" fmla="*/ 0 h 792"/>
              <a:gd name="T14" fmla="*/ 272 w 272"/>
              <a:gd name="T15" fmla="*/ 792 h 79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2" h="792">
                <a:moveTo>
                  <a:pt x="0" y="0"/>
                </a:moveTo>
                <a:lnTo>
                  <a:pt x="112" y="0"/>
                </a:lnTo>
                <a:lnTo>
                  <a:pt x="112" y="792"/>
                </a:lnTo>
                <a:lnTo>
                  <a:pt x="272" y="792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4" name="Line 39">
            <a:extLst>
              <a:ext uri="{FF2B5EF4-FFF2-40B4-BE49-F238E27FC236}">
                <a16:creationId xmlns:a16="http://schemas.microsoft.com/office/drawing/2014/main" id="{1B6D2BDB-09E6-43EE-9F2F-DBFFA65A1357}"/>
              </a:ext>
            </a:extLst>
          </p:cNvPr>
          <p:cNvSpPr>
            <a:spLocks noChangeShapeType="1"/>
          </p:cNvSpPr>
          <p:nvPr/>
        </p:nvSpPr>
        <p:spPr bwMode="auto">
          <a:xfrm>
            <a:off x="9086911" y="2130425"/>
            <a:ext cx="0" cy="21748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5" name="Line 40">
            <a:extLst>
              <a:ext uri="{FF2B5EF4-FFF2-40B4-BE49-F238E27FC236}">
                <a16:creationId xmlns:a16="http://schemas.microsoft.com/office/drawing/2014/main" id="{E7F196F8-45AF-4BAE-9F39-77908ECB1F0C}"/>
              </a:ext>
            </a:extLst>
          </p:cNvPr>
          <p:cNvSpPr>
            <a:spLocks noChangeShapeType="1"/>
          </p:cNvSpPr>
          <p:nvPr/>
        </p:nvSpPr>
        <p:spPr bwMode="auto">
          <a:xfrm>
            <a:off x="9772711" y="2117725"/>
            <a:ext cx="0" cy="21748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6" name="Rectangle 41">
            <a:extLst>
              <a:ext uri="{FF2B5EF4-FFF2-40B4-BE49-F238E27FC236}">
                <a16:creationId xmlns:a16="http://schemas.microsoft.com/office/drawing/2014/main" id="{2440FE97-60CB-4379-91EF-87B7328651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6911" y="3095625"/>
            <a:ext cx="685800" cy="457200"/>
          </a:xfrm>
          <a:prstGeom prst="rect">
            <a:avLst/>
          </a:prstGeom>
          <a:solidFill>
            <a:srgbClr val="C0C0C0">
              <a:alpha val="50195"/>
            </a:srgbClr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7" name="Text Box 42">
            <a:extLst>
              <a:ext uri="{FF2B5EF4-FFF2-40B4-BE49-F238E27FC236}">
                <a16:creationId xmlns:a16="http://schemas.microsoft.com/office/drawing/2014/main" id="{629DA2C8-D073-459C-B765-17D77CDB0D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5449" y="3248025"/>
            <a:ext cx="135572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Page Frame</a:t>
            </a:r>
          </a:p>
        </p:txBody>
      </p:sp>
      <p:sp>
        <p:nvSpPr>
          <p:cNvPr id="28" name="Text Box 43">
            <a:extLst>
              <a:ext uri="{FF2B5EF4-FFF2-40B4-BE49-F238E27FC236}">
                <a16:creationId xmlns:a16="http://schemas.microsoft.com/office/drawing/2014/main" id="{333103CA-496F-4F10-AA5F-564325384B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71674" y="5589588"/>
            <a:ext cx="1379537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solidFill>
                  <a:srgbClr val="C00000"/>
                </a:solidFill>
              </a:rPr>
              <a:t>Program</a:t>
            </a:r>
          </a:p>
        </p:txBody>
      </p:sp>
      <p:sp>
        <p:nvSpPr>
          <p:cNvPr id="29" name="Text Box 44">
            <a:extLst>
              <a:ext uri="{FF2B5EF4-FFF2-40B4-BE49-F238E27FC236}">
                <a16:creationId xmlns:a16="http://schemas.microsoft.com/office/drawing/2014/main" id="{A1A43188-98DF-46F1-A664-E24376F8FD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2949" y="5627688"/>
            <a:ext cx="2767012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/>
              <a:t>Paging Hardware</a:t>
            </a:r>
          </a:p>
        </p:txBody>
      </p:sp>
      <p:sp>
        <p:nvSpPr>
          <p:cNvPr id="30" name="Text Box 45">
            <a:extLst>
              <a:ext uri="{FF2B5EF4-FFF2-40B4-BE49-F238E27FC236}">
                <a16:creationId xmlns:a16="http://schemas.microsoft.com/office/drawing/2014/main" id="{1CDE0F4A-3D9B-4DD2-89B8-A9A5BCD3A1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07486" y="5640388"/>
            <a:ext cx="1330325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solidFill>
                  <a:srgbClr val="C00000"/>
                </a:solidFill>
              </a:rPr>
              <a:t>Memory</a:t>
            </a:r>
          </a:p>
        </p:txBody>
      </p:sp>
      <p:sp>
        <p:nvSpPr>
          <p:cNvPr id="31" name="Text Box 46">
            <a:extLst>
              <a:ext uri="{FF2B5EF4-FFF2-40B4-BE49-F238E27FC236}">
                <a16:creationId xmlns:a16="http://schemas.microsoft.com/office/drawing/2014/main" id="{14BCC62F-FD8A-43FE-A8C4-C3D5F43CAC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5224" y="2549525"/>
            <a:ext cx="1276350" cy="62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Inverted</a:t>
            </a:r>
          </a:p>
          <a:p>
            <a:pPr eaLnBrk="1" hangingPunct="1">
              <a:spcBef>
                <a:spcPct val="5000"/>
              </a:spcBef>
            </a:pPr>
            <a:r>
              <a:rPr lang="en-US"/>
              <a:t>Page Table</a:t>
            </a:r>
          </a:p>
        </p:txBody>
      </p:sp>
      <p:sp>
        <p:nvSpPr>
          <p:cNvPr id="32" name="Text Box 47">
            <a:extLst>
              <a:ext uri="{FF2B5EF4-FFF2-40B4-BE49-F238E27FC236}">
                <a16:creationId xmlns:a16="http://schemas.microsoft.com/office/drawing/2014/main" id="{C32C7A70-06F8-43FF-A5C6-E719E3764B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1724" y="2371725"/>
            <a:ext cx="7302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Page #</a:t>
            </a:r>
          </a:p>
        </p:txBody>
      </p:sp>
      <p:sp>
        <p:nvSpPr>
          <p:cNvPr id="33" name="Text Box 48">
            <a:extLst>
              <a:ext uri="{FF2B5EF4-FFF2-40B4-BE49-F238E27FC236}">
                <a16:creationId xmlns:a16="http://schemas.microsoft.com/office/drawing/2014/main" id="{3E1CB297-BAA1-4A8E-9C93-6A90D0FB30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0536" y="3756025"/>
            <a:ext cx="15128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&lt;PID, Page #&gt;</a:t>
            </a:r>
          </a:p>
        </p:txBody>
      </p:sp>
      <p:sp>
        <p:nvSpPr>
          <p:cNvPr id="34" name="Text Box 49">
            <a:extLst>
              <a:ext uri="{FF2B5EF4-FFF2-40B4-BE49-F238E27FC236}">
                <a16:creationId xmlns:a16="http://schemas.microsoft.com/office/drawing/2014/main" id="{F29AF23B-7C71-485F-816E-D5AB753ADA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6999" y="4152900"/>
            <a:ext cx="8445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Search</a:t>
            </a:r>
          </a:p>
        </p:txBody>
      </p:sp>
      <p:sp>
        <p:nvSpPr>
          <p:cNvPr id="35" name="Line 50">
            <a:extLst>
              <a:ext uri="{FF2B5EF4-FFF2-40B4-BE49-F238E27FC236}">
                <a16:creationId xmlns:a16="http://schemas.microsoft.com/office/drawing/2014/main" id="{0049AD38-FA4F-4A17-88CC-435663198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4248366" y="3351157"/>
            <a:ext cx="0" cy="8001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36" name="Text Box 51">
            <a:extLst>
              <a:ext uri="{FF2B5EF4-FFF2-40B4-BE49-F238E27FC236}">
                <a16:creationId xmlns:a16="http://schemas.microsoft.com/office/drawing/2014/main" id="{3E457DC8-7050-4022-8EA4-6703B6B1BB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8735" y="3482434"/>
            <a:ext cx="85883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Frame #</a:t>
            </a:r>
          </a:p>
        </p:txBody>
      </p:sp>
      <p:sp>
        <p:nvSpPr>
          <p:cNvPr id="37" name="Line 52">
            <a:extLst>
              <a:ext uri="{FF2B5EF4-FFF2-40B4-BE49-F238E27FC236}">
                <a16:creationId xmlns:a16="http://schemas.microsoft.com/office/drawing/2014/main" id="{FDE8BA45-871A-4C82-8758-8955C54A5FA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21511" y="2790265"/>
            <a:ext cx="0" cy="6223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82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48D84-046D-4100-92BA-95747082A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Inverted Page Table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2183-AF94-46FD-A70F-196F2A558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22577" cy="4895850"/>
          </a:xfrm>
        </p:spPr>
        <p:txBody>
          <a:bodyPr/>
          <a:lstStyle/>
          <a:p>
            <a:r>
              <a:rPr lang="en-US" dirty="0"/>
              <a:t>BUT searching this gigantic table is slow.</a:t>
            </a:r>
          </a:p>
          <a:p>
            <a:endParaRPr lang="en-US" dirty="0"/>
          </a:p>
          <a:p>
            <a:r>
              <a:rPr lang="en-US" dirty="0"/>
              <a:t>Let’s hash.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3F11572-2B27-476E-B4FA-ED24F4EF9A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25480" y="1825625"/>
            <a:ext cx="6628320" cy="4657320"/>
          </a:xfrm>
          <a:prstGeom prst="rect">
            <a:avLst/>
          </a:prstGeom>
        </p:spPr>
      </p:pic>
      <p:sp>
        <p:nvSpPr>
          <p:cNvPr id="5" name="CustomShape 2">
            <a:extLst>
              <a:ext uri="{FF2B5EF4-FFF2-40B4-BE49-F238E27FC236}">
                <a16:creationId xmlns:a16="http://schemas.microsoft.com/office/drawing/2014/main" id="{269098A7-ACD7-4D87-A3E2-8CC4DD72791F}"/>
              </a:ext>
            </a:extLst>
          </p:cNvPr>
          <p:cNvSpPr/>
          <p:nvPr/>
        </p:nvSpPr>
        <p:spPr>
          <a:xfrm>
            <a:off x="8611680" y="4503262"/>
            <a:ext cx="2742120" cy="3639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292929"/>
                </a:solidFill>
                <a:latin typeface="Arial"/>
                <a:ea typeface="ＭＳ Ｐゴシック"/>
              </a:rPr>
              <a:t>(b) Chained rehashing</a:t>
            </a:r>
            <a:endParaRPr dirty="0"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7AAD80DB-61D9-4D31-A826-BAEE8F946A8A}"/>
              </a:ext>
            </a:extLst>
          </p:cNvPr>
          <p:cNvSpPr/>
          <p:nvPr/>
        </p:nvSpPr>
        <p:spPr>
          <a:xfrm>
            <a:off x="6783420" y="4139302"/>
            <a:ext cx="3656520" cy="3639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292929"/>
                </a:solidFill>
                <a:latin typeface="Arial"/>
                <a:ea typeface="ＭＳ Ｐゴシック"/>
              </a:rPr>
              <a:t>Hashing function: </a:t>
            </a:r>
            <a:r>
              <a:rPr lang="en-US" dirty="0">
                <a:solidFill>
                  <a:srgbClr val="C00000"/>
                </a:solidFill>
                <a:latin typeface="Arial"/>
                <a:ea typeface="ＭＳ Ｐゴシック"/>
              </a:rPr>
              <a:t>X mod 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4199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What Is the problem with </a:t>
            </a:r>
            <a:r>
              <a:rPr lang="en-US" dirty="0">
                <a:solidFill>
                  <a:srgbClr val="FFC000"/>
                </a:solidFill>
              </a:rPr>
              <a:t>page table</a:t>
            </a:r>
            <a:r>
              <a:rPr lang="en-US" dirty="0"/>
              <a:t>?</a:t>
            </a:r>
          </a:p>
          <a:p>
            <a:pPr>
              <a:lnSpc>
                <a:spcPct val="100000"/>
              </a:lnSpc>
            </a:pPr>
            <a:r>
              <a:rPr lang="en-US" dirty="0"/>
              <a:t>Solutions: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Multi-index Page Table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Inverted Page Table</a:t>
            </a:r>
          </a:p>
          <a:p>
            <a:pPr>
              <a:lnSpc>
                <a:spcPct val="100000"/>
              </a:lnSpc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939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20177FF-326D-4AF7-B0E6-EBA7EBD8E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615628"/>
              </p:ext>
            </p:extLst>
          </p:nvPr>
        </p:nvGraphicFramePr>
        <p:xfrm>
          <a:off x="639193" y="417825"/>
          <a:ext cx="4358936" cy="5852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2357">
                  <a:extLst>
                    <a:ext uri="{9D8B030D-6E8A-4147-A177-3AD203B41FA5}">
                      <a16:colId xmlns:a16="http://schemas.microsoft.com/office/drawing/2014/main" val="394771146"/>
                    </a:ext>
                  </a:extLst>
                </a:gridCol>
                <a:gridCol w="3586579">
                  <a:extLst>
                    <a:ext uri="{9D8B030D-6E8A-4147-A177-3AD203B41FA5}">
                      <a16:colId xmlns:a16="http://schemas.microsoft.com/office/drawing/2014/main" val="129737309"/>
                    </a:ext>
                  </a:extLst>
                </a:gridCol>
              </a:tblGrid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031794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8992873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118044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2258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187004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167226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541378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08491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55036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878075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32279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894773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47357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648643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671184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948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9A093C-C9AC-4297-8D24-EB35EB3EED86}"/>
              </a:ext>
            </a:extLst>
          </p:cNvPr>
          <p:cNvSpPr txBox="1"/>
          <p:nvPr/>
        </p:nvSpPr>
        <p:spPr>
          <a:xfrm>
            <a:off x="1970843" y="57371"/>
            <a:ext cx="2272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Memory Space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1C03DC3-DC1A-4DB0-855F-B5DAF2C8D7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991376"/>
              </p:ext>
            </p:extLst>
          </p:nvPr>
        </p:nvGraphicFramePr>
        <p:xfrm>
          <a:off x="8009139" y="408947"/>
          <a:ext cx="3586579" cy="585216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3586579">
                  <a:extLst>
                    <a:ext uri="{9D8B030D-6E8A-4147-A177-3AD203B41FA5}">
                      <a16:colId xmlns:a16="http://schemas.microsoft.com/office/drawing/2014/main" val="129737309"/>
                    </a:ext>
                  </a:extLst>
                </a:gridCol>
              </a:tblGrid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31794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992873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18044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2258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87004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67226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41378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08491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55036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78075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2279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94773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7357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48643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4671184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9485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7310DF0-D7A0-4752-84FE-8DE7DBEBC979}"/>
              </a:ext>
            </a:extLst>
          </p:cNvPr>
          <p:cNvSpPr txBox="1"/>
          <p:nvPr/>
        </p:nvSpPr>
        <p:spPr>
          <a:xfrm>
            <a:off x="8435266" y="48493"/>
            <a:ext cx="2386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Physical Memory Space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13A2FA-403D-492B-A122-328E70514140}"/>
              </a:ext>
            </a:extLst>
          </p:cNvPr>
          <p:cNvSpPr/>
          <p:nvPr/>
        </p:nvSpPr>
        <p:spPr>
          <a:xfrm>
            <a:off x="577049" y="417825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3CE82C-A000-4246-BA5D-28F8DFB87A5D}"/>
              </a:ext>
            </a:extLst>
          </p:cNvPr>
          <p:cNvSpPr/>
          <p:nvPr/>
        </p:nvSpPr>
        <p:spPr>
          <a:xfrm>
            <a:off x="577049" y="1884120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610930-B5EA-4F7B-87A8-AF087619568D}"/>
              </a:ext>
            </a:extLst>
          </p:cNvPr>
          <p:cNvSpPr/>
          <p:nvPr/>
        </p:nvSpPr>
        <p:spPr>
          <a:xfrm>
            <a:off x="577049" y="3351894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1C0BC6-CF90-40C2-9210-87045B5C69A7}"/>
              </a:ext>
            </a:extLst>
          </p:cNvPr>
          <p:cNvSpPr/>
          <p:nvPr/>
        </p:nvSpPr>
        <p:spPr>
          <a:xfrm>
            <a:off x="577049" y="4814622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471221-02D2-44CB-B8BB-1D44CA0485EF}"/>
              </a:ext>
            </a:extLst>
          </p:cNvPr>
          <p:cNvSpPr/>
          <p:nvPr/>
        </p:nvSpPr>
        <p:spPr>
          <a:xfrm>
            <a:off x="7343313" y="1896531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596A24-9FE2-4AA2-82BC-0DD329507D94}"/>
              </a:ext>
            </a:extLst>
          </p:cNvPr>
          <p:cNvSpPr/>
          <p:nvPr/>
        </p:nvSpPr>
        <p:spPr>
          <a:xfrm>
            <a:off x="7343313" y="3366326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D39961-D4ED-44B3-AE03-56DE2E7971E6}"/>
              </a:ext>
            </a:extLst>
          </p:cNvPr>
          <p:cNvSpPr/>
          <p:nvPr/>
        </p:nvSpPr>
        <p:spPr>
          <a:xfrm>
            <a:off x="7343313" y="4821689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5401E7-EBB1-4AAA-AE0F-B7F8282B106F}"/>
              </a:ext>
            </a:extLst>
          </p:cNvPr>
          <p:cNvSpPr/>
          <p:nvPr/>
        </p:nvSpPr>
        <p:spPr>
          <a:xfrm>
            <a:off x="7343313" y="441168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46691F4-0E1E-4D9B-AF6D-79EBA95DFB34}"/>
              </a:ext>
            </a:extLst>
          </p:cNvPr>
          <p:cNvCxnSpPr>
            <a:cxnSpLocks/>
            <a:stCxn id="10" idx="3"/>
            <a:endCxn id="15" idx="1"/>
          </p:cNvCxnSpPr>
          <p:nvPr/>
        </p:nvCxnSpPr>
        <p:spPr>
          <a:xfrm>
            <a:off x="5166804" y="1145507"/>
            <a:ext cx="2176509" cy="29485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1955952-86FB-4AB8-BAB1-285F4640622B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 flipV="1">
            <a:off x="5166804" y="1168850"/>
            <a:ext cx="2176509" cy="14429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2694DDD-1511-4AED-89EE-D09E92B74F9C}"/>
              </a:ext>
            </a:extLst>
          </p:cNvPr>
          <p:cNvCxnSpPr>
            <a:cxnSpLocks/>
            <a:stCxn id="12" idx="3"/>
            <a:endCxn id="16" idx="1"/>
          </p:cNvCxnSpPr>
          <p:nvPr/>
        </p:nvCxnSpPr>
        <p:spPr>
          <a:xfrm>
            <a:off x="5166804" y="4079576"/>
            <a:ext cx="2176509" cy="14697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BF360A4-B9C4-458A-AD98-2892BEB627B8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5166804" y="2624213"/>
            <a:ext cx="2176509" cy="29180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23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20177FF-326D-4AF7-B0E6-EBA7EBD8E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031140"/>
              </p:ext>
            </p:extLst>
          </p:nvPr>
        </p:nvGraphicFramePr>
        <p:xfrm>
          <a:off x="639193" y="417825"/>
          <a:ext cx="4358936" cy="5852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2357">
                  <a:extLst>
                    <a:ext uri="{9D8B030D-6E8A-4147-A177-3AD203B41FA5}">
                      <a16:colId xmlns:a16="http://schemas.microsoft.com/office/drawing/2014/main" val="394771146"/>
                    </a:ext>
                  </a:extLst>
                </a:gridCol>
                <a:gridCol w="3586579">
                  <a:extLst>
                    <a:ext uri="{9D8B030D-6E8A-4147-A177-3AD203B41FA5}">
                      <a16:colId xmlns:a16="http://schemas.microsoft.com/office/drawing/2014/main" val="129737309"/>
                    </a:ext>
                  </a:extLst>
                </a:gridCol>
              </a:tblGrid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031794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8992873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118044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2258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187004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167226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541378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08491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55036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878075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32279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894773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47357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648643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671184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948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9A093C-C9AC-4297-8D24-EB35EB3EED86}"/>
              </a:ext>
            </a:extLst>
          </p:cNvPr>
          <p:cNvSpPr txBox="1"/>
          <p:nvPr/>
        </p:nvSpPr>
        <p:spPr>
          <a:xfrm>
            <a:off x="1970843" y="57371"/>
            <a:ext cx="2272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Memory Space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13A2FA-403D-492B-A122-328E70514140}"/>
              </a:ext>
            </a:extLst>
          </p:cNvPr>
          <p:cNvSpPr/>
          <p:nvPr/>
        </p:nvSpPr>
        <p:spPr>
          <a:xfrm>
            <a:off x="577049" y="417825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3CE82C-A000-4246-BA5D-28F8DFB87A5D}"/>
              </a:ext>
            </a:extLst>
          </p:cNvPr>
          <p:cNvSpPr/>
          <p:nvPr/>
        </p:nvSpPr>
        <p:spPr>
          <a:xfrm>
            <a:off x="577049" y="1884120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610930-B5EA-4F7B-87A8-AF087619568D}"/>
              </a:ext>
            </a:extLst>
          </p:cNvPr>
          <p:cNvSpPr/>
          <p:nvPr/>
        </p:nvSpPr>
        <p:spPr>
          <a:xfrm>
            <a:off x="577049" y="3351894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1C0BC6-CF90-40C2-9210-87045B5C69A7}"/>
              </a:ext>
            </a:extLst>
          </p:cNvPr>
          <p:cNvSpPr/>
          <p:nvPr/>
        </p:nvSpPr>
        <p:spPr>
          <a:xfrm>
            <a:off x="577049" y="4814622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CC6808-A947-4BF3-B9EB-CBF961D0B273}"/>
              </a:ext>
            </a:extLst>
          </p:cNvPr>
          <p:cNvCxnSpPr/>
          <p:nvPr/>
        </p:nvCxnSpPr>
        <p:spPr>
          <a:xfrm>
            <a:off x="963560" y="235974"/>
            <a:ext cx="0" cy="639096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7C43088-C693-45DB-95A0-31DF1C88A42E}"/>
              </a:ext>
            </a:extLst>
          </p:cNvPr>
          <p:cNvSpPr txBox="1"/>
          <p:nvPr/>
        </p:nvSpPr>
        <p:spPr>
          <a:xfrm>
            <a:off x="7049729" y="904568"/>
            <a:ext cx="2753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Virtual Memory Address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4D138FE-E6CA-4009-8E3E-5B22E312F713}"/>
              </a:ext>
            </a:extLst>
          </p:cNvPr>
          <p:cNvSpPr/>
          <p:nvPr/>
        </p:nvSpPr>
        <p:spPr>
          <a:xfrm>
            <a:off x="7629832" y="1347056"/>
            <a:ext cx="21729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01 </a:t>
            </a:r>
            <a:r>
              <a:rPr lang="en-US" sz="4000" dirty="0">
                <a:solidFill>
                  <a:srgbClr val="00B05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01</a:t>
            </a:r>
            <a:endParaRPr lang="en-US" dirty="0">
              <a:solidFill>
                <a:srgbClr val="00B050"/>
              </a:solidFill>
              <a:latin typeface="Anonymice Powerline" panose="02060609030202000504" pitchFamily="49" charset="0"/>
              <a:ea typeface="Anonymice Powerline" panose="02060609030202000504" pitchFamily="49" charset="0"/>
            </a:endParaRPr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B3D416FB-3595-40C5-9A3E-8722D18D38B0}"/>
              </a:ext>
            </a:extLst>
          </p:cNvPr>
          <p:cNvCxnSpPr>
            <a:cxnSpLocks/>
            <a:stCxn id="29" idx="1"/>
          </p:cNvCxnSpPr>
          <p:nvPr/>
        </p:nvCxnSpPr>
        <p:spPr>
          <a:xfrm rot="10800000" flipV="1">
            <a:off x="4998130" y="1700998"/>
            <a:ext cx="2631703" cy="754053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B2AF68F7-45C9-4554-BDF5-710C53D00D8B}"/>
              </a:ext>
            </a:extLst>
          </p:cNvPr>
          <p:cNvSpPr/>
          <p:nvPr/>
        </p:nvSpPr>
        <p:spPr>
          <a:xfrm>
            <a:off x="7514969" y="1985266"/>
            <a:ext cx="9573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Page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Number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08246E5-29D8-4D04-8833-A19C19505373}"/>
              </a:ext>
            </a:extLst>
          </p:cNvPr>
          <p:cNvSpPr/>
          <p:nvPr/>
        </p:nvSpPr>
        <p:spPr>
          <a:xfrm>
            <a:off x="8439004" y="2054942"/>
            <a:ext cx="8202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00B050"/>
                </a:solidFill>
              </a:rPr>
              <a:t>Offset</a:t>
            </a:r>
            <a:endParaRPr lang="en-US" dirty="0">
              <a:solidFill>
                <a:srgbClr val="00B050"/>
              </a:solidFill>
            </a:endParaRPr>
          </a:p>
        </p:txBody>
      </p: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3BE034C9-A422-49F2-8687-50A3740EB3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9299754"/>
              </p:ext>
            </p:extLst>
          </p:nvPr>
        </p:nvGraphicFramePr>
        <p:xfrm>
          <a:off x="7328037" y="3596979"/>
          <a:ext cx="903283" cy="1483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3361">
                  <a:extLst>
                    <a:ext uri="{9D8B030D-6E8A-4147-A177-3AD203B41FA5}">
                      <a16:colId xmlns:a16="http://schemas.microsoft.com/office/drawing/2014/main" val="3123400973"/>
                    </a:ext>
                  </a:extLst>
                </a:gridCol>
                <a:gridCol w="569922">
                  <a:extLst>
                    <a:ext uri="{9D8B030D-6E8A-4147-A177-3AD203B41FA5}">
                      <a16:colId xmlns:a16="http://schemas.microsoft.com/office/drawing/2014/main" val="7145146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519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3226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031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9640925"/>
                  </a:ext>
                </a:extLst>
              </a:tr>
            </a:tbl>
          </a:graphicData>
        </a:graphic>
      </p:graphicFrame>
      <p:sp>
        <p:nvSpPr>
          <p:cNvPr id="41" name="Rectangle 40">
            <a:extLst>
              <a:ext uri="{FF2B5EF4-FFF2-40B4-BE49-F238E27FC236}">
                <a16:creationId xmlns:a16="http://schemas.microsoft.com/office/drawing/2014/main" id="{63022D87-AE51-4746-AC5B-769B20881D6A}"/>
              </a:ext>
            </a:extLst>
          </p:cNvPr>
          <p:cNvSpPr/>
          <p:nvPr/>
        </p:nvSpPr>
        <p:spPr>
          <a:xfrm>
            <a:off x="5186468" y="2762828"/>
            <a:ext cx="19809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Page Table Address</a:t>
            </a:r>
            <a:endParaRPr lang="en-US" dirty="0"/>
          </a:p>
        </p:txBody>
      </p:sp>
      <p:cxnSp>
        <p:nvCxnSpPr>
          <p:cNvPr id="42" name="Connector: Curved 41">
            <a:extLst>
              <a:ext uri="{FF2B5EF4-FFF2-40B4-BE49-F238E27FC236}">
                <a16:creationId xmlns:a16="http://schemas.microsoft.com/office/drawing/2014/main" id="{D1D27F33-1F5C-4A69-AB15-939247BD0055}"/>
              </a:ext>
            </a:extLst>
          </p:cNvPr>
          <p:cNvCxnSpPr>
            <a:cxnSpLocks/>
            <a:stCxn id="41" idx="2"/>
          </p:cNvCxnSpPr>
          <p:nvPr/>
        </p:nvCxnSpPr>
        <p:spPr>
          <a:xfrm rot="16200000" flipH="1">
            <a:off x="6520091" y="2789032"/>
            <a:ext cx="464819" cy="115107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4D054200-CE9A-4D73-9A39-F0CEB5B78757}"/>
              </a:ext>
            </a:extLst>
          </p:cNvPr>
          <p:cNvSpPr/>
          <p:nvPr/>
        </p:nvSpPr>
        <p:spPr>
          <a:xfrm>
            <a:off x="7167460" y="3950563"/>
            <a:ext cx="1142039" cy="436485"/>
          </a:xfrm>
          <a:prstGeom prst="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E9FCF11-7B28-42C3-9040-4ABBF99E4459}"/>
              </a:ext>
            </a:extLst>
          </p:cNvPr>
          <p:cNvSpPr/>
          <p:nvPr/>
        </p:nvSpPr>
        <p:spPr>
          <a:xfrm>
            <a:off x="8979069" y="5080339"/>
            <a:ext cx="21729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206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00</a:t>
            </a:r>
            <a:r>
              <a:rPr lang="en-US" sz="4000" dirty="0">
                <a:solidFill>
                  <a:srgbClr val="FF000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 </a:t>
            </a:r>
            <a:r>
              <a:rPr lang="en-US" sz="4000" dirty="0">
                <a:solidFill>
                  <a:srgbClr val="00B05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01</a:t>
            </a:r>
            <a:endParaRPr lang="en-US" dirty="0">
              <a:solidFill>
                <a:srgbClr val="00B050"/>
              </a:solidFill>
              <a:latin typeface="Anonymice Powerline" panose="02060609030202000504" pitchFamily="49" charset="0"/>
              <a:ea typeface="Anonymice Powerline" panose="02060609030202000504" pitchFamily="49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00F9E3B-F48B-437A-9E42-45333099F8C3}"/>
              </a:ext>
            </a:extLst>
          </p:cNvPr>
          <p:cNvSpPr/>
          <p:nvPr/>
        </p:nvSpPr>
        <p:spPr>
          <a:xfrm>
            <a:off x="8864206" y="5718549"/>
            <a:ext cx="9573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Frame </a:t>
            </a:r>
          </a:p>
          <a:p>
            <a:pPr algn="ctr"/>
            <a:r>
              <a:rPr lang="en-US" dirty="0">
                <a:solidFill>
                  <a:srgbClr val="002060"/>
                </a:solidFill>
              </a:rPr>
              <a:t>Number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458C810-5933-40B8-9A89-FFEE0B1682C1}"/>
              </a:ext>
            </a:extLst>
          </p:cNvPr>
          <p:cNvSpPr/>
          <p:nvPr/>
        </p:nvSpPr>
        <p:spPr>
          <a:xfrm>
            <a:off x="9788241" y="5788225"/>
            <a:ext cx="8202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00B050"/>
                </a:solidFill>
              </a:rPr>
              <a:t>Offset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E049EC3F-D65F-408A-B4C0-D7573EA0929E}"/>
              </a:ext>
            </a:extLst>
          </p:cNvPr>
          <p:cNvCxnSpPr>
            <a:cxnSpLocks/>
            <a:stCxn id="38" idx="2"/>
            <a:endCxn id="47" idx="1"/>
          </p:cNvCxnSpPr>
          <p:nvPr/>
        </p:nvCxnSpPr>
        <p:spPr>
          <a:xfrm rot="5400000">
            <a:off x="6811939" y="2987118"/>
            <a:ext cx="1537209" cy="826166"/>
          </a:xfrm>
          <a:prstGeom prst="curvedConnector4">
            <a:avLst>
              <a:gd name="adj1" fmla="val 42901"/>
              <a:gd name="adj2" fmla="val 12767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F776C1EA-C278-49AC-B7B2-D6087C201AC3}"/>
              </a:ext>
            </a:extLst>
          </p:cNvPr>
          <p:cNvCxnSpPr>
            <a:cxnSpLocks/>
            <a:stCxn id="47" idx="3"/>
          </p:cNvCxnSpPr>
          <p:nvPr/>
        </p:nvCxnSpPr>
        <p:spPr>
          <a:xfrm>
            <a:off x="8309499" y="4168806"/>
            <a:ext cx="1018557" cy="102463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C29A5A2B-1CF8-430C-B126-106CE4A0910D}"/>
              </a:ext>
            </a:extLst>
          </p:cNvPr>
          <p:cNvSpPr/>
          <p:nvPr/>
        </p:nvSpPr>
        <p:spPr>
          <a:xfrm>
            <a:off x="6201340" y="5553892"/>
            <a:ext cx="2583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Physical Memory Address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A6FF557-C010-4247-8693-FE39EF75C931}"/>
              </a:ext>
            </a:extLst>
          </p:cNvPr>
          <p:cNvSpPr/>
          <p:nvPr/>
        </p:nvSpPr>
        <p:spPr>
          <a:xfrm>
            <a:off x="7127042" y="3267946"/>
            <a:ext cx="131516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accent2"/>
                </a:solidFill>
              </a:rPr>
              <a:t>Valid</a:t>
            </a:r>
            <a:r>
              <a:rPr lang="en-US" sz="1600" dirty="0" err="1">
                <a:solidFill>
                  <a:srgbClr val="002060"/>
                </a:solidFill>
              </a:rPr>
              <a:t>,Frame</a:t>
            </a:r>
            <a:r>
              <a:rPr lang="en-US" sz="1600" dirty="0">
                <a:solidFill>
                  <a:srgbClr val="002060"/>
                </a:solidFill>
              </a:rPr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72652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9" grpId="0"/>
      <p:bldP spid="38" grpId="0"/>
      <p:bldP spid="39" grpId="0"/>
      <p:bldP spid="41" grpId="0"/>
      <p:bldP spid="47" grpId="0" animBg="1"/>
      <p:bldP spid="48" grpId="0"/>
      <p:bldP spid="49" grpId="0"/>
      <p:bldP spid="50" grpId="0"/>
      <p:bldP spid="59" grpId="0"/>
      <p:bldP spid="6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23"/>
          <p:cNvGraphicFramePr/>
          <p:nvPr>
            <p:extLst>
              <p:ext uri="{D42A27DB-BD31-4B8C-83A1-F6EECF244321}">
                <p14:modId xmlns:p14="http://schemas.microsoft.com/office/powerpoint/2010/main" val="1165743230"/>
              </p:ext>
            </p:extLst>
          </p:nvPr>
        </p:nvGraphicFramePr>
        <p:xfrm>
          <a:off x="2281084" y="1121600"/>
          <a:ext cx="2645956" cy="54549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65239">
                  <a:extLst>
                    <a:ext uri="{9D8B030D-6E8A-4147-A177-3AD203B41FA5}">
                      <a16:colId xmlns:a16="http://schemas.microsoft.com/office/drawing/2014/main" val="1706439773"/>
                    </a:ext>
                  </a:extLst>
                </a:gridCol>
                <a:gridCol w="1780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Stack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0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Stack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1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050">
                <a:tc rowSpan="1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Free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vert="wordArtVert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2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3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4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5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6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7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8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9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A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B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C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Heap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D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E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Code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F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97" name="Google Shape;97;p23"/>
          <p:cNvSpPr txBox="1"/>
          <p:nvPr/>
        </p:nvSpPr>
        <p:spPr>
          <a:xfrm>
            <a:off x="2801200" y="203750"/>
            <a:ext cx="2125800" cy="6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Divide </a:t>
            </a:r>
            <a:r>
              <a:rPr lang="en" b="1">
                <a:solidFill>
                  <a:srgbClr val="5AABBC"/>
                </a:solidFill>
              </a:rPr>
              <a:t>virtual address space</a:t>
            </a:r>
            <a:r>
              <a:rPr lang="en"/>
              <a:t> into fixed sized </a:t>
            </a:r>
            <a:r>
              <a:rPr lang="en" b="1">
                <a:solidFill>
                  <a:srgbClr val="5AABBC"/>
                </a:solidFill>
              </a:rPr>
              <a:t>pages</a:t>
            </a:r>
            <a:endParaRPr b="1">
              <a:solidFill>
                <a:srgbClr val="5AABBC"/>
              </a:solidFill>
            </a:endParaRPr>
          </a:p>
        </p:txBody>
      </p:sp>
      <p:graphicFrame>
        <p:nvGraphicFramePr>
          <p:cNvPr id="99" name="Google Shape;99;p23"/>
          <p:cNvGraphicFramePr/>
          <p:nvPr/>
        </p:nvGraphicFramePr>
        <p:xfrm>
          <a:off x="7920964" y="284500"/>
          <a:ext cx="1469825" cy="63697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69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00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01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02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03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04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05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06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07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08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09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0A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0B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0C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0D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OE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5F170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0F</a:t>
                      </a:r>
                      <a:endParaRPr sz="1000" b="1">
                        <a:solidFill>
                          <a:srgbClr val="5F1709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FE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FF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cxnSp>
        <p:nvCxnSpPr>
          <p:cNvPr id="100" name="Google Shape;100;p23"/>
          <p:cNvCxnSpPr/>
          <p:nvPr/>
        </p:nvCxnSpPr>
        <p:spPr>
          <a:xfrm>
            <a:off x="4926700" y="1291325"/>
            <a:ext cx="2989800" cy="3193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1" name="Google Shape;101;p23"/>
          <p:cNvCxnSpPr/>
          <p:nvPr/>
        </p:nvCxnSpPr>
        <p:spPr>
          <a:xfrm>
            <a:off x="4926700" y="1646200"/>
            <a:ext cx="2998800" cy="3193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2" name="Google Shape;102;p23"/>
          <p:cNvCxnSpPr/>
          <p:nvPr/>
        </p:nvCxnSpPr>
        <p:spPr>
          <a:xfrm>
            <a:off x="4944450" y="5753900"/>
            <a:ext cx="2981100" cy="44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3" name="Google Shape;103;p23"/>
          <p:cNvCxnSpPr/>
          <p:nvPr/>
        </p:nvCxnSpPr>
        <p:spPr>
          <a:xfrm rot="10800000" flipH="1">
            <a:off x="4935575" y="5815875"/>
            <a:ext cx="2981100" cy="257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4" name="Google Shape;104;p23"/>
          <p:cNvCxnSpPr/>
          <p:nvPr/>
        </p:nvCxnSpPr>
        <p:spPr>
          <a:xfrm rot="10800000" flipH="1">
            <a:off x="4926700" y="5496700"/>
            <a:ext cx="2998800" cy="887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5" name="Google Shape;105;p23"/>
          <p:cNvSpPr txBox="1"/>
          <p:nvPr/>
        </p:nvSpPr>
        <p:spPr>
          <a:xfrm>
            <a:off x="5361075" y="203750"/>
            <a:ext cx="2125800" cy="6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Each </a:t>
            </a:r>
            <a:r>
              <a:rPr lang="en" b="1">
                <a:solidFill>
                  <a:srgbClr val="5AABBC"/>
                </a:solidFill>
              </a:rPr>
              <a:t>page</a:t>
            </a:r>
            <a:r>
              <a:rPr lang="en"/>
              <a:t> maps to a </a:t>
            </a:r>
            <a:r>
              <a:rPr lang="en" b="1">
                <a:solidFill>
                  <a:srgbClr val="4A3651"/>
                </a:solidFill>
              </a:rPr>
              <a:t>physical page frame </a:t>
            </a:r>
            <a:r>
              <a:rPr lang="en"/>
              <a:t>or </a:t>
            </a:r>
            <a:r>
              <a:rPr lang="en" b="1">
                <a:solidFill>
                  <a:srgbClr val="4A3651"/>
                </a:solidFill>
              </a:rPr>
              <a:t>PFN</a:t>
            </a:r>
            <a:endParaRPr b="1">
              <a:solidFill>
                <a:srgbClr val="4A36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9891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CAFCD-8C69-4CD6-A0FC-75CFC7F76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96BFC-06A7-4CFC-AD94-CD996FAC9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D74AA8-AF8A-46FE-8279-1E26B7300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75" y="597671"/>
            <a:ext cx="10131204" cy="58919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242F83D-B636-4A81-A957-C0B2A287EFA2}"/>
              </a:ext>
            </a:extLst>
          </p:cNvPr>
          <p:cNvSpPr/>
          <p:nvPr/>
        </p:nvSpPr>
        <p:spPr>
          <a:xfrm>
            <a:off x="4532671" y="597671"/>
            <a:ext cx="6449961" cy="52918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6188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B5777-2377-4FE9-BF33-9D9142280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2-Level 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D1FEF-F846-44B1-9FBE-41E94EDBB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8927"/>
            <a:ext cx="10515600" cy="4895850"/>
          </a:xfrm>
        </p:spPr>
        <p:txBody>
          <a:bodyPr/>
          <a:lstStyle/>
          <a:p>
            <a:r>
              <a:rPr lang="en-US" dirty="0"/>
              <a:t>Imagine a small address space of size 16KB, with </a:t>
            </a:r>
            <a:r>
              <a:rPr lang="en-US" dirty="0">
                <a:solidFill>
                  <a:srgbClr val="FF0000"/>
                </a:solidFill>
              </a:rPr>
              <a:t>64</a:t>
            </a:r>
            <a:r>
              <a:rPr lang="en-US" dirty="0"/>
              <a:t>-byte pages. Thus, we have a 14-bit virtual address space, with 8 bits for the VPN and </a:t>
            </a:r>
            <a:r>
              <a:rPr lang="en-US" dirty="0">
                <a:solidFill>
                  <a:srgbClr val="FF0000"/>
                </a:solidFill>
              </a:rPr>
              <a:t>6</a:t>
            </a:r>
            <a:r>
              <a:rPr lang="en-US" dirty="0"/>
              <a:t> bits for the offset. </a:t>
            </a:r>
          </a:p>
          <a:p>
            <a:r>
              <a:rPr lang="en-US" dirty="0"/>
              <a:t>Full regular page table (in this example) has 256 entries; assume each PTE is 4 bytes in size. Thus, our page table is 1KB (256 × 4 bytes) in size. Given that we have 64-byte pages, the 1KB page table can be divided into 16 64-byte pages; each page can hold 16 PTEs.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4865E5-4AB6-43C6-93B1-3E4D0F1F0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893" y="4462601"/>
            <a:ext cx="6153150" cy="933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F0B87E-079B-404F-B933-24E656D4D414}"/>
              </a:ext>
            </a:extLst>
          </p:cNvPr>
          <p:cNvSpPr txBox="1"/>
          <p:nvPr/>
        </p:nvSpPr>
        <p:spPr>
          <a:xfrm>
            <a:off x="1669000" y="5483228"/>
            <a:ext cx="8859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Make PTEs (Page Table Entry) on the same page as a group. </a:t>
            </a:r>
          </a:p>
          <a:p>
            <a:r>
              <a:rPr lang="en-US" sz="2400" dirty="0"/>
              <a:t>Then, VPN can break into </a:t>
            </a:r>
            <a:r>
              <a:rPr lang="en-US" sz="2400" dirty="0">
                <a:solidFill>
                  <a:srgbClr val="FF0000"/>
                </a:solidFill>
              </a:rPr>
              <a:t>Index_0</a:t>
            </a:r>
            <a:r>
              <a:rPr lang="en-US" sz="2400" dirty="0"/>
              <a:t> (select a group)|</a:t>
            </a:r>
            <a:r>
              <a:rPr lang="en-US" sz="2400" dirty="0">
                <a:solidFill>
                  <a:srgbClr val="FF0000"/>
                </a:solidFill>
              </a:rPr>
              <a:t>Index_1</a:t>
            </a:r>
            <a:r>
              <a:rPr lang="en-US" sz="2400" dirty="0"/>
              <a:t>(select a page in that group)</a:t>
            </a:r>
          </a:p>
        </p:txBody>
      </p:sp>
    </p:spTree>
    <p:extLst>
      <p:ext uri="{BB962C8B-B14F-4D97-AF65-F5344CB8AC3E}">
        <p14:creationId xmlns:p14="http://schemas.microsoft.com/office/powerpoint/2010/main" val="400479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8D688-F6AB-4057-8891-84DDE9EC3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2-Level Page Table (cont.)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589A303-A26E-432A-A712-BC2932B6D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49702" y="1825625"/>
            <a:ext cx="3040188" cy="36990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662DFE-A00B-43C5-8A7C-31617D57F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512" y="1585928"/>
            <a:ext cx="5060548" cy="10588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F9D281-AD20-4053-8DA3-C1806A989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644" y="1654175"/>
            <a:ext cx="609600" cy="342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22362C-6D3D-451B-83ED-ADDEA9C509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91" y="2644750"/>
            <a:ext cx="5877018" cy="388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389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9BBED-667B-4258-99A0-DE6E84968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2-level Paging System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AC7CE-1959-41F8-94F1-EE8047B70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51DAC692-7515-44F4-9C6E-EE057D75D91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67637" y="1535757"/>
            <a:ext cx="8380800" cy="49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100549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19642</TotalTime>
  <Words>794</Words>
  <Application>Microsoft Office PowerPoint</Application>
  <PresentationFormat>Widescreen</PresentationFormat>
  <Paragraphs>162</Paragraphs>
  <Slides>17</Slides>
  <Notes>3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Consolas</vt:lpstr>
      <vt:lpstr>Arial</vt:lpstr>
      <vt:lpstr>Wingdings</vt:lpstr>
      <vt:lpstr>Calibri</vt:lpstr>
      <vt:lpstr>Calibri Light</vt:lpstr>
      <vt:lpstr>Anonymice Powerline</vt:lpstr>
      <vt:lpstr>rose_themed</vt:lpstr>
      <vt:lpstr>CSSE 332 Advanced Page Tables</vt:lpstr>
      <vt:lpstr>Questions</vt:lpstr>
      <vt:lpstr>PowerPoint Presentation</vt:lpstr>
      <vt:lpstr>PowerPoint Presentation</vt:lpstr>
      <vt:lpstr>PowerPoint Presentation</vt:lpstr>
      <vt:lpstr>PowerPoint Presentation</vt:lpstr>
      <vt:lpstr>Design 2-Level Page Table</vt:lpstr>
      <vt:lpstr>Design 2-Level Page Table (cont.)</vt:lpstr>
      <vt:lpstr>2-level Paging System Summary</vt:lpstr>
      <vt:lpstr>Why do 2 level page tables save memory?</vt:lpstr>
      <vt:lpstr>X86 64 - Question</vt:lpstr>
      <vt:lpstr>X86 64 - Answer</vt:lpstr>
      <vt:lpstr>Pros and cons</vt:lpstr>
      <vt:lpstr>Now do the Advanced Paging Activity</vt:lpstr>
      <vt:lpstr>Inverted Page Table</vt:lpstr>
      <vt:lpstr>Inverted Page Table (cont.)</vt:lpstr>
      <vt:lpstr>Inverted Page Table (cont.)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184</cp:revision>
  <cp:lastPrinted>2018-08-28T17:03:11Z</cp:lastPrinted>
  <dcterms:created xsi:type="dcterms:W3CDTF">2018-07-09T21:38:51Z</dcterms:created>
  <dcterms:modified xsi:type="dcterms:W3CDTF">2020-05-06T14:30:54Z</dcterms:modified>
</cp:coreProperties>
</file>

<file path=docProps/thumbnail.jpeg>
</file>